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a-arc.gc.ca/tx/ndvdls/vlntr/clncs/bc-e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revenue-agency/services/aboriginal-people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66" y="1629879"/>
            <a:ext cx="6815669" cy="1805652"/>
          </a:xfrm>
        </p:spPr>
        <p:txBody>
          <a:bodyPr/>
          <a:lstStyle/>
          <a:p>
            <a:r>
              <a:rPr lang="en-US" dirty="0" smtClean="0"/>
              <a:t>TAXES and FIRST NATIONS</a:t>
            </a:r>
            <a:endParaRPr lang="en-US" dirty="0"/>
          </a:p>
        </p:txBody>
      </p:sp>
      <p:pic>
        <p:nvPicPr>
          <p:cNvPr id="5" name="Content Placeholder 3" descr="First Nations University of Canada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07" y="2387645"/>
            <a:ext cx="1340728" cy="29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Filing Taxes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7462" y="2556931"/>
            <a:ext cx="10345783" cy="3621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Many Aboriginal people think they do not need to file an income tax return.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common misconceptions include: “I’m status. I don’t pay taxes so I don’t need to file,” or “I didn’t have any income so I don’t need to file,” or “It costs money to file a tax return and I can’t afford to pay for it.” This section addresses these misconceptions and discusses the benefits of filing a tax return. We will address the following topics:</a:t>
            </a:r>
          </a:p>
          <a:p>
            <a:r>
              <a:rPr lang="en-US" dirty="0"/>
              <a:t>The facts about filing income tax returns.</a:t>
            </a:r>
          </a:p>
          <a:p>
            <a:r>
              <a:rPr lang="en-US" dirty="0"/>
              <a:t>Tax credits and benefits.</a:t>
            </a:r>
          </a:p>
          <a:p>
            <a:r>
              <a:rPr lang="en-US" dirty="0"/>
              <a:t>How to file an income tax return.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755" y="694750"/>
            <a:ext cx="9601196" cy="1303867"/>
          </a:xfrm>
        </p:spPr>
        <p:txBody>
          <a:bodyPr/>
          <a:lstStyle/>
          <a:p>
            <a:r>
              <a:rPr lang="en-US" b="1" dirty="0" smtClean="0"/>
              <a:t>Filing Taxes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7461" y="1998617"/>
            <a:ext cx="10345783" cy="41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“I’m status. I don’t pay taxes so I don’t need to file.”</a:t>
            </a:r>
          </a:p>
          <a:p>
            <a:r>
              <a:rPr lang="en-US" dirty="0"/>
              <a:t>Well it’s not quite that simple.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considerations and the laws are always changing.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bottom line is, when in doubt; check it out! Call and talk to a Revenue Canada representative at </a:t>
            </a:r>
            <a:r>
              <a:rPr lang="en-US" b="1" dirty="0"/>
              <a:t>1-800-959-8281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49" y="3888786"/>
            <a:ext cx="3591108" cy="20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755" y="694750"/>
            <a:ext cx="9601196" cy="1303867"/>
          </a:xfrm>
        </p:spPr>
        <p:txBody>
          <a:bodyPr/>
          <a:lstStyle/>
          <a:p>
            <a:r>
              <a:rPr lang="en-US" b="1" dirty="0" smtClean="0"/>
              <a:t>Filing Taxes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1964" y="2677886"/>
            <a:ext cx="10345783" cy="335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“I didn’t have any income so I don’t need to file.”</a:t>
            </a:r>
          </a:p>
          <a:p>
            <a:pPr marL="0" indent="0">
              <a:buNone/>
            </a:pPr>
            <a:r>
              <a:rPr lang="en-US" dirty="0" smtClean="0"/>
              <a:t>Not </a:t>
            </a:r>
            <a:r>
              <a:rPr lang="en-US" dirty="0"/>
              <a:t>true! In fact, if you have not had any income, there is even more reason to file!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No-income </a:t>
            </a:r>
            <a:r>
              <a:rPr lang="en-US" dirty="0"/>
              <a:t>or low-income individuals and families may qualify for a number of credits.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We’ll </a:t>
            </a:r>
            <a:r>
              <a:rPr lang="en-US" dirty="0"/>
              <a:t>talk more about these credits later in this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0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755" y="694750"/>
            <a:ext cx="9601196" cy="1303867"/>
          </a:xfrm>
        </p:spPr>
        <p:txBody>
          <a:bodyPr/>
          <a:lstStyle/>
          <a:p>
            <a:r>
              <a:rPr lang="en-US" b="1" dirty="0" smtClean="0"/>
              <a:t>Filing Taxes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1964" y="2677886"/>
            <a:ext cx="10345783" cy="335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“It costs money to file a tax return and I can’t afford to pay for it.”</a:t>
            </a:r>
          </a:p>
          <a:p>
            <a:pPr marL="0" indent="0">
              <a:buNone/>
            </a:pPr>
            <a:r>
              <a:rPr lang="en-US" dirty="0"/>
              <a:t>There are free options to help you file. The Community Volunteer Income Tax Program assists those unable to complete an income tax return by themselves. The </a:t>
            </a:r>
            <a:r>
              <a:rPr lang="en-US" dirty="0">
                <a:hlinkClick r:id="rId2"/>
              </a:rPr>
              <a:t>Volunteer Tax Preparation Clinics</a:t>
            </a:r>
            <a:r>
              <a:rPr lang="en-US" dirty="0"/>
              <a:t> are generally offered between February and April of each year; however, some tax clinics operate year-round and, best of all, the service is free.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5441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755" y="694750"/>
            <a:ext cx="9601196" cy="1303867"/>
          </a:xfrm>
        </p:spPr>
        <p:txBody>
          <a:bodyPr/>
          <a:lstStyle/>
          <a:p>
            <a:r>
              <a:rPr lang="en-US" b="1" dirty="0" smtClean="0"/>
              <a:t>Tax Credits and Benefits</a:t>
            </a:r>
            <a:endParaRPr lang="en-US" b="1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31875" y="2678113"/>
            <a:ext cx="10345738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1513" tIns="0" rIns="0" bIns="163714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By filing your income tax return, you could receive the following credits: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GST/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C7411E"/>
                </a:solidFill>
                <a:effectLst/>
                <a:latin typeface="&amp;quot"/>
              </a:rPr>
              <a:t>HST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C7411E"/>
                </a:solidFill>
                <a:effectLst/>
                <a:latin typeface="&amp;quot"/>
              </a:rPr>
              <a:t>Credit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 If you have not had any income, there is even more reason to file!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BC HST Credit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BC Low-Income Climate Action Tax Credit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You may also be eligible for other benefits such as: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Canada Child Tax Benefit, which includes the BC Family Bonus and BC Earned Income Benefit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National Child Benefit Supplement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Universal Child Care Benefit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Working Income Tax Benefit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7A7A7A"/>
                </a:solidFill>
                <a:effectLst/>
                <a:latin typeface="&amp;quot"/>
              </a:rPr>
              <a:t>It’s important to file your tax return because you could receive more money from the Federal and Provincial governments through tax credits and benefits. By simply filing your income tax return, a single person may receive approximately $585 more each year; a single parent with one child could receive $4,700 each year, and a two-parent family with two children may receive up to $8,600 more each year. Ready to file now? Here’s how…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506" y="1813662"/>
            <a:ext cx="10690412" cy="445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By filing your income tax return, you could receive the following credits: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GST/HST Credit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not had any income, there is even more reason to file!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BC HST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BC Low-Income Climate Action Tax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also be eligible for other benefits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Canada Child Tax Benefit, which includes the BC Family Bonus and BC Earned Income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Child Benefit Supplement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Universal Child Care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Income Tax </a:t>
            </a:r>
            <a:r>
              <a:rPr lang="en-US" dirty="0" smtClean="0"/>
              <a:t>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000" dirty="0"/>
              <a:t>It’s important to file your tax return because you could receive more money from the Federal and Provincial governments through tax credits and benefits. By simply filing your income tax return, a single person may receive approximately $585 more each year; a single parent with one child could receive $4,700 each year, and a two-parent family with two children may receive up to $8,600 more each year. </a:t>
            </a:r>
          </a:p>
        </p:txBody>
      </p:sp>
    </p:spTree>
    <p:extLst>
      <p:ext uri="{BB962C8B-B14F-4D97-AF65-F5344CB8AC3E}">
        <p14:creationId xmlns:p14="http://schemas.microsoft.com/office/powerpoint/2010/main" val="29566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754" y="694749"/>
            <a:ext cx="9601196" cy="1303867"/>
          </a:xfrm>
        </p:spPr>
        <p:txBody>
          <a:bodyPr/>
          <a:lstStyle/>
          <a:p>
            <a:r>
              <a:rPr lang="en-US" b="1" dirty="0" smtClean="0"/>
              <a:t>Tax Credits and Benefits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967" y="1644538"/>
            <a:ext cx="4378771" cy="708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841" y="2596475"/>
            <a:ext cx="1030659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Aboriginal </a:t>
            </a:r>
            <a:r>
              <a:rPr lang="en-US" sz="2400" b="1" u="sng" dirty="0" smtClean="0"/>
              <a:t>peoples:</a:t>
            </a:r>
          </a:p>
          <a:p>
            <a:r>
              <a:rPr lang="en-US" sz="2400" dirty="0" smtClean="0"/>
              <a:t>Many tax benefits and credits are available for Aboriginal Peoples.  In the link below, there are several </a:t>
            </a:r>
            <a:r>
              <a:rPr lang="en-US" sz="2400" dirty="0"/>
              <a:t>links to documents that contain information you may find important.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Aboriginal people are subject to the same tax rules as other Canadian residents unless their income is eligible for the tax exemption under section 87 of the </a:t>
            </a:r>
            <a:r>
              <a:rPr lang="en-US" sz="2400" i="1" dirty="0"/>
              <a:t>Indian Act</a:t>
            </a:r>
            <a:r>
              <a:rPr lang="en-US" sz="2400" dirty="0"/>
              <a:t>.</a:t>
            </a:r>
          </a:p>
          <a:p>
            <a:endParaRPr lang="en-US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www.canada.ca/en/revenue-agency/services/aboriginal-peoples.html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5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37" y="916818"/>
            <a:ext cx="10398034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Crown-Indigenous &amp; Northern Affairs Canada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968" y="2585064"/>
            <a:ext cx="4378771" cy="708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9935" y="3461657"/>
            <a:ext cx="10169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Noto Sans"/>
              </a:rPr>
              <a:t>Crown-Indigenous Relations and Northern Affairs Canada (CIRNAC) continues to renew the nation-to-nation, Inuit-Crown, government-to-government relationship between Canada and First Nations, Inuit and Métis; modernize Government of Canada structures to enable Indigenous peoples to build capacity and support their vision of self-determination; and lead the Government of Canada's work in the North.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4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776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&amp;quot</vt:lpstr>
      <vt:lpstr>Arial</vt:lpstr>
      <vt:lpstr>Garamond</vt:lpstr>
      <vt:lpstr>Noto Sans</vt:lpstr>
      <vt:lpstr>Organic</vt:lpstr>
      <vt:lpstr>TAXES and FIRST NATIONS</vt:lpstr>
      <vt:lpstr>Filing Taxes</vt:lpstr>
      <vt:lpstr>Filing Taxes</vt:lpstr>
      <vt:lpstr>Filing Taxes</vt:lpstr>
      <vt:lpstr>Filing Taxes</vt:lpstr>
      <vt:lpstr>Tax Credits and Benefits</vt:lpstr>
      <vt:lpstr>Tax Credits and Benefits</vt:lpstr>
      <vt:lpstr>Crown-Indigenous &amp; Northern Affairs Canada</vt:lpstr>
    </vt:vector>
  </TitlesOfParts>
  <Company>SECPSD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TAXES and FIRST NATIONS</dc:title>
  <dc:creator>Margot Arnold</dc:creator>
  <cp:lastModifiedBy>Margot Arnold</cp:lastModifiedBy>
  <cp:revision>5</cp:revision>
  <dcterms:created xsi:type="dcterms:W3CDTF">2020-08-05T00:23:30Z</dcterms:created>
  <dcterms:modified xsi:type="dcterms:W3CDTF">2020-08-05T01:01:02Z</dcterms:modified>
</cp:coreProperties>
</file>